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17.png" ContentType="image/png"/>
  <Override PartName="/ppt/media/image3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sr-R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sr-R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sr-R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sr-R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2EBE7DF-255F-44CE-B152-C9CB1FF01766}" type="slidenum">
              <a:rPr lang="sr-R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90BD2F-1DD7-4AE9-9D98-F421012EE107}" type="slidenum">
              <a:rPr lang="sr-RS" sz="1200">
                <a:latin typeface="Times New Roman"/>
              </a:rPr>
              <a:t>&lt;number&gt;</a:t>
            </a:fld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r-R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r-R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r-R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1"/>
          <p:cNvSpPr/>
          <p:nvPr/>
        </p:nvSpPr>
        <p:spPr>
          <a:xfrm>
            <a:off x="1824840" y="1048320"/>
            <a:ext cx="678204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r-R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r-R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r-R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1"/>
          <p:cNvSpPr/>
          <p:nvPr/>
        </p:nvSpPr>
        <p:spPr>
          <a:xfrm>
            <a:off x="1824840" y="1048320"/>
            <a:ext cx="678204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sr-R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r-R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r-R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r-R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sr-R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9480" y="5715000"/>
            <a:ext cx="7770240" cy="55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sr-RS" sz="2000">
                <a:solidFill>
                  <a:srgbClr val="000000"/>
                </a:solidFill>
                <a:latin typeface="Arial"/>
              </a:rPr>
              <a:t>2014.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219320" y="3124080"/>
            <a:ext cx="6398640" cy="6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sr-RS" sz="3200">
                <a:latin typeface="Arial"/>
              </a:rPr>
              <a:t>Pokretna traka</a:t>
            </a:r>
            <a:endParaRPr/>
          </a:p>
        </p:txBody>
      </p:sp>
      <p:sp>
        <p:nvSpPr>
          <p:cNvPr id="117" name="Line 3"/>
          <p:cNvSpPr/>
          <p:nvPr/>
        </p:nvSpPr>
        <p:spPr>
          <a:xfrm>
            <a:off x="1981080" y="1295280"/>
            <a:ext cx="678168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118" name="CustomShape 4"/>
          <p:cNvSpPr/>
          <p:nvPr/>
        </p:nvSpPr>
        <p:spPr>
          <a:xfrm>
            <a:off x="2736000" y="838080"/>
            <a:ext cx="6093720" cy="33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sr-RS" sz="1600">
                <a:solidFill>
                  <a:srgbClr val="000000"/>
                </a:solidFill>
                <a:latin typeface="Arial"/>
              </a:rPr>
              <a:t>Katedra za informatiku, Fakultet tehničkih nauka Novi Sad</a:t>
            </a:r>
            <a:endParaRPr/>
          </a:p>
        </p:txBody>
      </p:sp>
      <p:sp>
        <p:nvSpPr>
          <p:cNvPr id="119" name="CustomShape 5"/>
          <p:cNvSpPr/>
          <p:nvPr/>
        </p:nvSpPr>
        <p:spPr>
          <a:xfrm>
            <a:off x="2057400" y="1371600"/>
            <a:ext cx="6550920" cy="759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sr-RS" sz="2400">
                <a:solidFill>
                  <a:srgbClr val="000000"/>
                </a:solidFill>
                <a:latin typeface="Arial"/>
              </a:rPr>
              <a:t>Projekat iz predmeta</a:t>
            </a:r>
            <a:r>
              <a:rPr lang="sr-RS" sz="2800">
                <a:solidFill>
                  <a:srgbClr val="000000"/>
                </a:solidFill>
                <a:latin typeface="Arial"/>
              </a:rPr>
              <a:t>: Soft computing</a:t>
            </a:r>
            <a:endParaRPr/>
          </a:p>
        </p:txBody>
      </p:sp>
      <p:sp>
        <p:nvSpPr>
          <p:cNvPr id="120" name="CustomShape 6"/>
          <p:cNvSpPr/>
          <p:nvPr/>
        </p:nvSpPr>
        <p:spPr>
          <a:xfrm>
            <a:off x="6019920" y="5532480"/>
            <a:ext cx="2512440" cy="5151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sr-RS" sz="1400">
                <a:solidFill>
                  <a:srgbClr val="000000"/>
                </a:solidFill>
                <a:latin typeface="Arial"/>
              </a:rPr>
              <a:t>Projektni tim</a:t>
            </a:r>
            <a:r>
              <a:rPr lang="sr-RS" sz="14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sr-RS" sz="1400">
                <a:solidFill>
                  <a:srgbClr val="000000"/>
                </a:solidFill>
                <a:latin typeface="Arial"/>
              </a:rPr>
              <a:t>Stojan Mitrić RA39/2011</a:t>
            </a:r>
            <a:r>
              <a:rPr lang="sr-RS" sz="1400">
                <a:solidFill>
                  <a:srgbClr val="000000"/>
                </a:solidFill>
                <a:latin typeface="Arial"/>
              </a:rPr>
              <a:t> </a:t>
            </a:r>
            <a:endParaRPr/>
          </a:p>
        </p:txBody>
      </p:sp>
      <p:sp>
        <p:nvSpPr>
          <p:cNvPr id="121" name="CustomShape 7"/>
          <p:cNvSpPr/>
          <p:nvPr/>
        </p:nvSpPr>
        <p:spPr>
          <a:xfrm>
            <a:off x="457200" y="5334120"/>
            <a:ext cx="2418840" cy="11541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sr-RS" sz="1400">
                <a:solidFill>
                  <a:srgbClr val="000000"/>
                </a:solidFill>
                <a:latin typeface="Arial"/>
              </a:rPr>
              <a:t>Profesor: </a:t>
            </a:r>
            <a:endParaRPr/>
          </a:p>
          <a:p>
            <a:pPr>
              <a:lnSpc>
                <a:spcPct val="100000"/>
              </a:lnSpc>
            </a:pPr>
            <a:r>
              <a:rPr lang="sr-RS" sz="1400">
                <a:solidFill>
                  <a:srgbClr val="000000"/>
                </a:solidFill>
                <a:latin typeface="Arial"/>
              </a:rPr>
              <a:t>doc. dr Đorđe Obradović</a:t>
            </a:r>
            <a:endParaRPr/>
          </a:p>
          <a:p>
            <a:pPr>
              <a:lnSpc>
                <a:spcPct val="100000"/>
              </a:lnSpc>
            </a:pPr>
            <a:r>
              <a:rPr b="1" lang="sr-RS" sz="1400">
                <a:solidFill>
                  <a:srgbClr val="000000"/>
                </a:solidFill>
                <a:latin typeface="Arial"/>
              </a:rPr>
              <a:t>Asistent:</a:t>
            </a:r>
            <a:endParaRPr/>
          </a:p>
          <a:p>
            <a:pPr>
              <a:lnSpc>
                <a:spcPct val="100000"/>
              </a:lnSpc>
            </a:pPr>
            <a:r>
              <a:rPr lang="sr-RS" sz="1400">
                <a:solidFill>
                  <a:srgbClr val="000000"/>
                </a:solidFill>
                <a:latin typeface="Arial"/>
              </a:rPr>
              <a:t>Marko Joci</a:t>
            </a:r>
            <a:r>
              <a:rPr lang="sr-RS" sz="1400">
                <a:solidFill>
                  <a:srgbClr val="000000"/>
                </a:solidFill>
                <a:latin typeface="Candara"/>
              </a:rPr>
              <a:t>ć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Softversko rešenje (CV)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-Mane: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Zahtevno za programera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U realnom vremenu potrebno uskladiti sa hardverom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-Prednosti: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Jeftinije od hardverskih rešenja, manje resursa potrebno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Beskonačna mogućnost primene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Brzo efikasno i efektivno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Dobijanje raznih informacija i manipulacija njima 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Egzotična softverska rešenja</a:t>
            </a:r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Mikro i nano nivo primene u oblasti medicine, biologije, hemije, dobijanje informacija različite prirode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000" y="5040000"/>
            <a:ext cx="3744000" cy="17280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3096000"/>
            <a:ext cx="3862440" cy="180000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00" y="3005280"/>
            <a:ext cx="2232000" cy="17467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88000" y="4889880"/>
            <a:ext cx="2016000" cy="15901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376000" y="4885560"/>
            <a:ext cx="2016000" cy="159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Algoritam za implementaciju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96000" y="1346400"/>
            <a:ext cx="2705040" cy="520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828800" y="257760"/>
            <a:ext cx="6855840" cy="6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sr-RS" sz="3200">
                <a:solidFill>
                  <a:srgbClr val="000000"/>
                </a:solidFill>
                <a:latin typeface="Arial"/>
              </a:rPr>
              <a:t>Kontakt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576000" y="1658160"/>
            <a:ext cx="8227440" cy="452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sr-RS" sz="2000">
                <a:solidFill>
                  <a:srgbClr val="000000"/>
                </a:solidFill>
                <a:latin typeface="Arial"/>
              </a:rPr>
              <a:t>Mitrić Stojan</a:t>
            </a:r>
            <a:endParaRPr/>
          </a:p>
          <a:p>
            <a:pPr algn="r">
              <a:lnSpc>
                <a:spcPct val="100000"/>
              </a:lnSpc>
            </a:pPr>
            <a:r>
              <a:rPr lang="sr-RS" sz="2000">
                <a:solidFill>
                  <a:srgbClr val="000000"/>
                </a:solidFill>
                <a:latin typeface="Arial"/>
              </a:rPr>
              <a:t>E-mail: stojan007mitric@gmail.com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165" name="CustomShape 3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6" name="CustomShape 4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7" name="CustomShape 5"/>
          <p:cNvSpPr/>
          <p:nvPr/>
        </p:nvSpPr>
        <p:spPr>
          <a:xfrm>
            <a:off x="0" y="119628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6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7"/>
          <p:cNvSpPr/>
          <p:nvPr/>
        </p:nvSpPr>
        <p:spPr>
          <a:xfrm>
            <a:off x="0" y="1758600"/>
            <a:ext cx="182520" cy="367200"/>
          </a:xfrm>
          <a:prstGeom prst="rect">
            <a:avLst/>
          </a:prstGeom>
          <a:noFill/>
          <a:ln w="9360">
            <a:noFill/>
          </a:ln>
        </p:spPr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828800" y="257760"/>
            <a:ext cx="6855840" cy="6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sr-RS" sz="3200">
                <a:solidFill>
                  <a:srgbClr val="000000"/>
                </a:solidFill>
                <a:latin typeface="Arial"/>
              </a:rPr>
              <a:t>Zadatak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57200" y="1658160"/>
            <a:ext cx="8227440" cy="452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sr-RS" sz="2600">
                <a:solidFill>
                  <a:srgbClr val="000000"/>
                </a:solidFill>
                <a:latin typeface="Arial"/>
              </a:rPr>
              <a:t>Implementirati sistem za prepoznavanje objekata na pokretnoj traci na osnovu njihove boje i</a:t>
            </a:r>
            <a:r>
              <a:rPr lang="sr-RS" sz="2600">
                <a:solidFill>
                  <a:srgbClr val="000000"/>
                </a:solidFill>
                <a:latin typeface="Arial"/>
              </a:rPr>
              <a:t> video nadzor sistema </a:t>
            </a:r>
            <a:r>
              <a:rPr lang="sr-RS" sz="2600">
                <a:solidFill>
                  <a:srgbClr val="000000"/>
                </a:solidFill>
                <a:latin typeface="Arial"/>
              </a:rPr>
              <a:t>.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lang="sr-RS" sz="2600">
                <a:solidFill>
                  <a:srgbClr val="000000"/>
                </a:solidFill>
                <a:latin typeface="Arial"/>
              </a:rPr>
              <a:t>Implementirati evidentiranje o broju objekata koji su prošli na traci u određenom vremenskom periodu.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lang="sr-RS" sz="2600">
                <a:solidFill>
                  <a:srgbClr val="000000"/>
                </a:solidFill>
                <a:latin typeface="Arial"/>
              </a:rPr>
              <a:t>Za detekciju objekata će se koristiti biblioteke </a:t>
            </a:r>
            <a:endParaRPr/>
          </a:p>
          <a:p>
            <a:pPr algn="r">
              <a:lnSpc>
                <a:spcPct val="100000"/>
              </a:lnSpc>
            </a:pPr>
            <a:r>
              <a:rPr lang="sr-RS" sz="2600">
                <a:solidFill>
                  <a:srgbClr val="000000"/>
                </a:solidFill>
                <a:latin typeface="Arial"/>
              </a:rPr>
              <a:t>openCV-a.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25" name="CustomShape 4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26" name="CustomShape 5"/>
          <p:cNvSpPr/>
          <p:nvPr/>
        </p:nvSpPr>
        <p:spPr>
          <a:xfrm>
            <a:off x="0" y="119628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27" name="CustomShape 6"/>
          <p:cNvSpPr/>
          <p:nvPr/>
        </p:nvSpPr>
        <p:spPr>
          <a:xfrm>
            <a:off x="0" y="43920"/>
            <a:ext cx="182520" cy="3672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28" name="CustomShape 7"/>
          <p:cNvSpPr/>
          <p:nvPr/>
        </p:nvSpPr>
        <p:spPr>
          <a:xfrm>
            <a:off x="0" y="1758600"/>
            <a:ext cx="182520" cy="367200"/>
          </a:xfrm>
          <a:prstGeom prst="rect">
            <a:avLst/>
          </a:prstGeom>
          <a:noFill/>
          <a:ln w="9360"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Prošireni zadatak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lang="sr-RS" sz="2600">
                <a:solidFill>
                  <a:srgbClr val="000000"/>
                </a:solidFill>
                <a:latin typeface="Arial"/>
              </a:rPr>
              <a:t>Video nadzor automatizovati u smislu da se snima video i sačuvava na hard disk samo kada se objekti kreću, odnosno kada uđu u vidno polje kamere.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Ljudska rešenja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-Nepouzdano, neefikasno, nepotrebno u 21. veku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1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3920" y="2742120"/>
            <a:ext cx="4114080" cy="28396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05920" y="2658960"/>
            <a:ext cx="3980520" cy="29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Ljudska rešenja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 Mane: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Neeftikasno, nepouzdano, rizično, sporo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Ljudske greške usled zamora, flešbekova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Za kompleksnije sisteme nemoguće(istovremeno više vrsta objekata, prevelik broj objekata)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-Prednost: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Smanjenje nezaposlenosti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Hardverska rešenja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r>
              <a:rPr lang="sr-RS" sz="3200">
                <a:latin typeface="Candara"/>
              </a:rPr>
              <a:t>-</a:t>
            </a:r>
            <a:r>
              <a:rPr lang="sr-RS" sz="3200">
                <a:latin typeface="Arial"/>
              </a:rPr>
              <a:t>Laseri, IR i drugi senzori, ograničena upotreba</a:t>
            </a:r>
            <a:endParaRPr/>
          </a:p>
        </p:txBody>
      </p:sp>
      <p:pic>
        <p:nvPicPr>
          <p:cNvPr id="1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48000" y="2592000"/>
            <a:ext cx="4823640" cy="34560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000" y="2685960"/>
            <a:ext cx="3888000" cy="31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Hardverska rešenja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 Mane: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Ograničen hardver, prostorna ograničenost tehnologija(domet)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Zahteva finansije i resurse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-Prednosti: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Automatizovano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Brže, efikasnije od ljudskih rešenja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Softversko rešenje(CV)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-Analiza slike u realnom vremenu, višestruka primena</a:t>
            </a:r>
            <a:endParaRPr/>
          </a:p>
        </p:txBody>
      </p:sp>
      <p:pic>
        <p:nvPicPr>
          <p:cNvPr id="1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2000" y="2952000"/>
            <a:ext cx="4248000" cy="27360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24000" y="2952000"/>
            <a:ext cx="4104000" cy="274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sr-RS" sz="4400">
                <a:latin typeface="Arial"/>
              </a:rPr>
              <a:t>Softversko rešenje(CV)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r-RS" sz="3200">
                <a:latin typeface="Arial"/>
              </a:rPr>
              <a:t>-Neograničene mogućnosti, greške svedene na minimum</a:t>
            </a:r>
            <a:endParaRPr/>
          </a:p>
        </p:txBody>
      </p:sp>
      <p:pic>
        <p:nvPicPr>
          <p:cNvPr id="1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2480" y="2736000"/>
            <a:ext cx="4367520" cy="28080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96000" y="2582640"/>
            <a:ext cx="3790440" cy="28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